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3"/>
  </p:notesMasterIdLst>
  <p:sldIdLst>
    <p:sldId id="459" r:id="rId2"/>
    <p:sldId id="460" r:id="rId3"/>
    <p:sldId id="461" r:id="rId4"/>
    <p:sldId id="462" r:id="rId5"/>
    <p:sldId id="256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468" r:id="rId25"/>
    <p:sldId id="280" r:id="rId26"/>
    <p:sldId id="282" r:id="rId27"/>
    <p:sldId id="284" r:id="rId28"/>
    <p:sldId id="286" r:id="rId29"/>
    <p:sldId id="288" r:id="rId30"/>
    <p:sldId id="290" r:id="rId31"/>
    <p:sldId id="294" r:id="rId32"/>
    <p:sldId id="469" r:id="rId33"/>
    <p:sldId id="296" r:id="rId34"/>
    <p:sldId id="298" r:id="rId35"/>
    <p:sldId id="300" r:id="rId36"/>
    <p:sldId id="446" r:id="rId37"/>
    <p:sldId id="443" r:id="rId38"/>
    <p:sldId id="445" r:id="rId39"/>
    <p:sldId id="447" r:id="rId40"/>
    <p:sldId id="448" r:id="rId41"/>
    <p:sldId id="449" r:id="rId42"/>
    <p:sldId id="450" r:id="rId43"/>
    <p:sldId id="465" r:id="rId44"/>
    <p:sldId id="307" r:id="rId45"/>
    <p:sldId id="451" r:id="rId46"/>
    <p:sldId id="452" r:id="rId47"/>
    <p:sldId id="453" r:id="rId48"/>
    <p:sldId id="454" r:id="rId49"/>
    <p:sldId id="456" r:id="rId50"/>
    <p:sldId id="466" r:id="rId51"/>
    <p:sldId id="467" r:id="rId52"/>
    <p:sldId id="458" r:id="rId53"/>
    <p:sldId id="301" r:id="rId54"/>
    <p:sldId id="302" r:id="rId55"/>
    <p:sldId id="303" r:id="rId56"/>
    <p:sldId id="304" r:id="rId57"/>
    <p:sldId id="306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8" r:id="rId66"/>
    <p:sldId id="319" r:id="rId67"/>
    <p:sldId id="320" r:id="rId68"/>
    <p:sldId id="464" r:id="rId69"/>
    <p:sldId id="470" r:id="rId70"/>
    <p:sldId id="471" r:id="rId71"/>
    <p:sldId id="321" r:id="rId72"/>
    <p:sldId id="322" r:id="rId73"/>
    <p:sldId id="323" r:id="rId74"/>
    <p:sldId id="324" r:id="rId75"/>
    <p:sldId id="325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40" r:id="rId89"/>
    <p:sldId id="339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8" r:id="rId117"/>
    <p:sldId id="369" r:id="rId118"/>
    <p:sldId id="370" r:id="rId119"/>
    <p:sldId id="371" r:id="rId120"/>
    <p:sldId id="372" r:id="rId121"/>
    <p:sldId id="373" r:id="rId122"/>
    <p:sldId id="375" r:id="rId123"/>
    <p:sldId id="315" r:id="rId124"/>
    <p:sldId id="316" r:id="rId125"/>
    <p:sldId id="317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472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42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0C283"/>
    <a:srgbClr val="78AAD6"/>
    <a:srgbClr val="93B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05" autoAdjust="0"/>
  </p:normalViewPr>
  <p:slideViewPr>
    <p:cSldViewPr snapToGrid="0">
      <p:cViewPr varScale="1">
        <p:scale>
          <a:sx n="39" d="100"/>
          <a:sy n="39" d="100"/>
        </p:scale>
        <p:origin x="126" y="65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4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5690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ata types with"/>
          <p:cNvSpPr txBox="1"/>
          <p:nvPr/>
        </p:nvSpPr>
        <p:spPr>
          <a:xfrm>
            <a:off x="777634" y="111365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179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defRPr>
            </a:lvl1pPr>
          </a:lstStyle>
          <a:p>
            <a:pPr>
              <a:defRPr u="none"/>
            </a:pPr>
            <a:r>
              <a:rPr u="sng">
                <a:hlinkClick r:id="rId6"/>
              </a:rPr>
              <a:t>CC BY-SA RStudio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creativecommons.org/licenses/by-sa/4.0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1"/>
              </a:defRPr>
            </a:lvl1pPr>
          </a:lstStyle>
          <a:p>
            <a:pPr>
              <a:defRPr u="none"/>
            </a:pPr>
            <a:r>
              <a:rPr u="sng">
                <a:hlinkClick r:id="rId2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4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tringr.tidyverse.org/articles/regular-expression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hyperlink" Target="file:///\\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Autumn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47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8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4" name="fct_recod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fct_recode()</a:t>
            </a:r>
          </a:p>
        </p:txBody>
      </p:sp>
      <p:sp>
        <p:nvSpPr>
          <p:cNvPr id="755" name="Changes values of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values of levels</a:t>
            </a:r>
          </a:p>
        </p:txBody>
      </p:sp>
      <p:sp>
        <p:nvSpPr>
          <p:cNvPr id="756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fct_recod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5914093-F1EC-4BC5-904B-670A60100A25}"/>
              </a:ext>
            </a:extLst>
          </p:cNvPr>
          <p:cNvSpPr/>
          <p:nvPr/>
        </p:nvSpPr>
        <p:spPr>
          <a:xfrm>
            <a:off x="5573393" y="7838394"/>
            <a:ext cx="3474720" cy="1998418"/>
          </a:xfrm>
          <a:prstGeom prst="wedgeRoundRectCallout">
            <a:avLst>
              <a:gd name="adj1" fmla="val 63378"/>
              <a:gd name="adj2" fmla="val -1095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487677F-64D2-4BBE-9897-5569B4EBC880}"/>
              </a:ext>
            </a:extLst>
          </p:cNvPr>
          <p:cNvSpPr/>
          <p:nvPr/>
        </p:nvSpPr>
        <p:spPr>
          <a:xfrm>
            <a:off x="9820656" y="7838394"/>
            <a:ext cx="7955280" cy="2917819"/>
          </a:xfrm>
          <a:prstGeom prst="wedgeRoundRectCallout">
            <a:avLst>
              <a:gd name="adj1" fmla="val -36641"/>
              <a:gd name="adj2" fmla="val -9148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new level = old level pairs (as a named character vector)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6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4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rep"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dem"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"Democrat, strong"      = "Strong democrat")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Rplot03.tiff" descr="Rplot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769" name="conservative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0" name="conservative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1" name="conservative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2" name="liberal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3" name="liberal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4" name="liberal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</p:grpSp>
      <p:sp>
        <p:nvSpPr>
          <p:cNvPr id="776" name="2. How can we combine  these groups?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How can we combine  these groups?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  <p:bldP spid="776" grpId="2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ollaps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82" name="fct_collap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fct_collapse()</a:t>
            </a:r>
          </a:p>
        </p:txBody>
      </p:sp>
      <p:sp>
        <p:nvSpPr>
          <p:cNvPr id="783" name="Changes multiple levels into single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multiple levels into single levels</a:t>
            </a:r>
          </a:p>
        </p:txBody>
      </p:sp>
      <p:sp>
        <p:nvSpPr>
          <p:cNvPr id="78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fct_collaps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F804376-4A50-4220-BB2E-BB43F99F4809}"/>
              </a:ext>
            </a:extLst>
          </p:cNvPr>
          <p:cNvSpPr/>
          <p:nvPr/>
        </p:nvSpPr>
        <p:spPr>
          <a:xfrm>
            <a:off x="5366478" y="7724303"/>
            <a:ext cx="3621058" cy="1998418"/>
          </a:xfrm>
          <a:prstGeom prst="wedgeRoundRectCallout">
            <a:avLst>
              <a:gd name="adj1" fmla="val 87752"/>
              <a:gd name="adj2" fmla="val -10313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56E9D5B-622C-4911-87EE-B74598B09968}"/>
              </a:ext>
            </a:extLst>
          </p:cNvPr>
          <p:cNvSpPr/>
          <p:nvPr/>
        </p:nvSpPr>
        <p:spPr>
          <a:xfrm>
            <a:off x="9253727" y="7717039"/>
            <a:ext cx="10314433" cy="4756620"/>
          </a:xfrm>
          <a:prstGeom prst="wedgeRoundRectCallout">
            <a:avLst>
              <a:gd name="adj1" fmla="val -27192"/>
              <a:gd name="adj2" fmla="val -7203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named arguments set to a character vector (levels in the vector will be collapsed to the name of the argument)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gss_cat %&gt;%…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"Not str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9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797" name="There are relatively few points in each of these groups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There are relatively few points in each of these groups</a:t>
              </a:r>
            </a:p>
          </p:txBody>
        </p:sp>
        <p:sp>
          <p:nvSpPr>
            <p:cNvPr id="798" name="Line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1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09" name="fct_lump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fct_lump()</a:t>
            </a:r>
          </a:p>
        </p:txBody>
      </p:sp>
      <p:sp>
        <p:nvSpPr>
          <p:cNvPr id="810" name="Collapses levels with fewest values into a single level. By default collapses as many levels as possible such that the new level is still the smallest."/>
          <p:cNvSpPr txBox="1"/>
          <p:nvPr/>
        </p:nvSpPr>
        <p:spPr>
          <a:xfrm>
            <a:off x="4109082" y="3564309"/>
            <a:ext cx="16155898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Collapses levels with fewest values into a single level. By default collapses as many levels as possible such that the new level is still the smallest.</a:t>
            </a:r>
          </a:p>
        </p:txBody>
      </p:sp>
      <p:sp>
        <p:nvSpPr>
          <p:cNvPr id="811" name="Rectangle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fct_lump(f, other_level = &quot;Other&quot;, …)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other_level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"Other",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13" name="name of new level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of new level</a:t>
            </a:r>
          </a:p>
        </p:txBody>
      </p:sp>
      <p:sp>
        <p:nvSpPr>
          <p:cNvPr id="814" name="factor with levels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 with levels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9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 +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6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  <p:sp>
        <p:nvSpPr>
          <p:cNvPr id="258" name="Can we compute the proportion of NYC flights that arrived late?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compute the proportion of NYC flights that arrived late?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2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 labs(x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Date time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Date times</a:t>
            </a:r>
          </a:p>
        </p:txBody>
      </p:sp>
      <p:pic>
        <p:nvPicPr>
          <p:cNvPr id="83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38" name="Does every year have 365 day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year have 365 days?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1" name="Does every day have 24 hour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day have 24 hours?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7" name="What does a month measu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a month measure?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1" name="instants - specific moments in time (e.g., Jan 1, 2017)…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specific moments in time (e.g., Jan 1, 2017)</a:t>
            </a:r>
          </a:p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spans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spans of time (e.g., a day)</a:t>
            </a:r>
          </a:p>
        </p:txBody>
      </p:sp>
      <p:sp>
        <p:nvSpPr>
          <p:cNvPr id="852" name="Dates and times involve: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 and times involve: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6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857" name="Creating dates/times (i.e. parsing)…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 and change parts of a date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Deal with time zones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math with instants and time spans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860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day of the week to fly?</a:t>
            </a:r>
          </a:p>
        </p:txBody>
      </p:sp>
      <p:pic>
        <p:nvPicPr>
          <p:cNvPr id="86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Math with logicals"/>
          <p:cNvSpPr txBox="1"/>
          <p:nvPr/>
        </p:nvSpPr>
        <p:spPr>
          <a:xfrm>
            <a:off x="8757711" y="5659568"/>
            <a:ext cx="686857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Math with logicals</a:t>
            </a:r>
          </a:p>
        </p:txBody>
      </p:sp>
      <p:sp>
        <p:nvSpPr>
          <p:cNvPr id="263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66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68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1" animBg="1" advAuto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3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flights %&gt;%…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sched_dep_time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reating dates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times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6" name="What is a date time exactly?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a date time exactly?</a:t>
            </a:r>
          </a:p>
        </p:txBody>
      </p:sp>
      <p:sp>
        <p:nvSpPr>
          <p:cNvPr id="557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now &lt;- Sys.time()…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print.default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8DE93C4-1658-4C45-A3EB-ECB4A6F2EAE4}"/>
              </a:ext>
            </a:extLst>
          </p:cNvPr>
          <p:cNvSpPr/>
          <p:nvPr/>
        </p:nvSpPr>
        <p:spPr>
          <a:xfrm>
            <a:off x="13679424" y="6858000"/>
            <a:ext cx="5632704" cy="1998418"/>
          </a:xfrm>
          <a:prstGeom prst="wedgeRoundRectCallout">
            <a:avLst>
              <a:gd name="adj1" fmla="val -124079"/>
              <a:gd name="adj2" fmla="val 1857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(double)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3E10231-F003-4291-9943-4C821EDC5AF7}"/>
              </a:ext>
            </a:extLst>
          </p:cNvPr>
          <p:cNvSpPr/>
          <p:nvPr/>
        </p:nvSpPr>
        <p:spPr>
          <a:xfrm>
            <a:off x="13551408" y="9822420"/>
            <a:ext cx="5632704" cy="2917819"/>
          </a:xfrm>
          <a:prstGeom prst="wedgeRoundRectCallout">
            <a:avLst>
              <a:gd name="adj1" fmla="val -78626"/>
              <a:gd name="adj2" fmla="val -3088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(tzone, class)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8514075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 build="p" bldLvl="5" animBg="1" advAuto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4" name="A double that R treats in a special way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double that R treats in a special way</a:t>
            </a:r>
          </a:p>
        </p:txBody>
      </p:sp>
      <p:sp>
        <p:nvSpPr>
          <p:cNvPr id="565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6" name="print…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UseMethod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&lt;environment: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namespace:base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class(now)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47D9C9C-4DDB-4048-ACE7-D5E456CDC5CD}"/>
              </a:ext>
            </a:extLst>
          </p:cNvPr>
          <p:cNvSpPr/>
          <p:nvPr/>
        </p:nvSpPr>
        <p:spPr>
          <a:xfrm>
            <a:off x="15810785" y="3940181"/>
            <a:ext cx="5457418" cy="2917819"/>
          </a:xfrm>
          <a:prstGeom prst="wedgeRoundRectCallout">
            <a:avLst>
              <a:gd name="adj1" fmla="val -122471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find the method of print for the class of x</a:t>
            </a:r>
          </a:p>
        </p:txBody>
      </p:sp>
    </p:spTree>
    <p:extLst>
      <p:ext uri="{BB962C8B-B14F-4D97-AF65-F5344CB8AC3E}">
        <p14:creationId xmlns:p14="http://schemas.microsoft.com/office/powerpoint/2010/main" val="21507922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build="p" bldLvl="5" animBg="1" advAuto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1" name="Augmented vector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Augmented vector</a:t>
            </a:r>
          </a:p>
        </p:txBody>
      </p:sp>
      <p:sp>
        <p:nvSpPr>
          <p:cNvPr id="572" name="An atomic vector augmented with attributes, including a class, which let’s R treat the contents in a specific way.…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atomic vector augmented with attributes, including a class, which lets R treat the contents in a specific way.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Access the attributes of an augmented vector with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attributes()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/>
              <a:t>and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 err="1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attr</a:t>
            </a:r>
            <a:r>
              <a:rPr dirty="0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()</a:t>
            </a:r>
          </a:p>
        </p:txBody>
      </p:sp>
      <p:sp>
        <p:nvSpPr>
          <p:cNvPr id="573" name="Rectangle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attributes(now)…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75" name="Rectangle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attr(now, &quot;tzone&quot;)…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94077320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POSIXct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POSIXct</a:t>
            </a:r>
          </a:p>
        </p:txBody>
      </p:sp>
      <p:sp>
        <p:nvSpPr>
          <p:cNvPr id="894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12:34:56</a:t>
            </a:r>
          </a:p>
        </p:txBody>
      </p:sp>
      <p:sp>
        <p:nvSpPr>
          <p:cNvPr id="895" name="Rectangle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6" name="Sys.time()…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1483292096</a:t>
            </a:r>
          </a:p>
        </p:txBody>
      </p:sp>
      <p:sp>
        <p:nvSpPr>
          <p:cNvPr id="897" name="Stored as the number of seconds since 1970-01-01 00:00:0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96570">
              <a:defRPr sz="5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1970-01-01 00:00:00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1" name="Rounded Rectangle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2" name="Dat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</a:t>
            </a:r>
          </a:p>
        </p:txBody>
      </p:sp>
      <p:sp>
        <p:nvSpPr>
          <p:cNvPr id="903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</a:t>
            </a: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12:34:56</a:t>
            </a:r>
          </a:p>
        </p:txBody>
      </p:sp>
      <p:sp>
        <p:nvSpPr>
          <p:cNvPr id="904" name="Rectangle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5" name="Sys.Date()…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17167</a:t>
            </a:r>
          </a:p>
        </p:txBody>
      </p:sp>
      <p:sp>
        <p:nvSpPr>
          <p:cNvPr id="906" name="Stored as the number of days since 1970-01-01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days since 1970-01-01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1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12" name="A class for representing just clock times.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class for representing just clock times.</a:t>
            </a:r>
          </a:p>
        </p:txBody>
      </p:sp>
      <p:sp>
        <p:nvSpPr>
          <p:cNvPr id="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9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2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21" name="Rectangle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2" name="library(hms)…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seconds = 56, min = 34, hour = 12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12:34:56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(56, 34, 12))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45296</a:t>
            </a:r>
          </a:p>
        </p:txBody>
      </p:sp>
      <p:sp>
        <p:nvSpPr>
          <p:cNvPr id="923" name="Stored as the number of seconds since 00:00:00.*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seconds since 00:00:00.*</a:t>
            </a:r>
          </a:p>
        </p:txBody>
      </p:sp>
      <p:sp>
        <p:nvSpPr>
          <p:cNvPr id="92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7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68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9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93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3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932" name="Rectangle"/>
          <p:cNvSpPr/>
          <p:nvPr/>
        </p:nvSpPr>
        <p:spPr>
          <a:xfrm>
            <a:off x="4025134" y="4847607"/>
            <a:ext cx="16200798" cy="23841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library(hms)…"/>
          <p:cNvSpPr txBox="1"/>
          <p:nvPr/>
        </p:nvSpPr>
        <p:spPr>
          <a:xfrm>
            <a:off x="4235158" y="5042070"/>
            <a:ext cx="15913684" cy="21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seconds, minutes, hours, 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36" name="What is the best time of day to fly?…"/>
          <p:cNvSpPr txBox="1">
            <a:spLocks noGrp="1"/>
          </p:cNvSpPr>
          <p:nvPr>
            <p:ph type="body" idx="4294967295"/>
          </p:nvPr>
        </p:nvSpPr>
        <p:spPr>
          <a:xfrm>
            <a:off x="1967655" y="2144524"/>
            <a:ext cx="20448691" cy="94269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compute the time of day for each flight as an hms. 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3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1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flights %&gt;%…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7" name="Rplot02.pdf" descr="Rplot0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51" name="pdf-hourly-delay-3.pdf" descr="pdf-hourly-delay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hallenge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Challenge</a:t>
            </a:r>
          </a:p>
        </p:txBody>
      </p:sp>
      <p:sp>
        <p:nvSpPr>
          <p:cNvPr id="954" name="Work as a group to modify your code to make the previous graph. You will need to:…"/>
          <p:cNvSpPr txBox="1">
            <a:spLocks noGrp="1"/>
          </p:cNvSpPr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Work as a group to modify your code to make the previous graph. You will need to: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just the time, arr_delay, and dep_delay variables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arr_delay and dep_delay columns into a key:value column pair names type and delay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delay column to contain "Departure" and "Arrival" values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95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55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9" name="Rectangle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0" name="flights %&gt;%…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select(time,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gather("type", "delay", 2:3)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mutate(type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"Arrival"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"Departure"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fct_reorder2(type, time, delay))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delay, color = type))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5" name="lubridat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</a:t>
            </a:r>
          </a:p>
        </p:txBody>
      </p:sp>
      <p:sp>
        <p:nvSpPr>
          <p:cNvPr id="966" name="Functions for working with dates and time spans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dates and time spans</a:t>
            </a:r>
          </a:p>
        </p:txBody>
      </p:sp>
      <p:sp>
        <p:nvSpPr>
          <p:cNvPr id="967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2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73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To parse strings as dates, use a y, m, d, h, m, s combo</a:t>
            </a:r>
          </a:p>
        </p:txBody>
      </p:sp>
      <p:sp>
        <p:nvSpPr>
          <p:cNvPr id="974" name="Rectangle"/>
          <p:cNvSpPr/>
          <p:nvPr/>
        </p:nvSpPr>
        <p:spPr>
          <a:xfrm>
            <a:off x="4010800" y="5027908"/>
            <a:ext cx="16200798" cy="36780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ymd(&quot;2017/01/11&quot;)…"/>
          <p:cNvSpPr txBox="1"/>
          <p:nvPr/>
        </p:nvSpPr>
        <p:spPr>
          <a:xfrm>
            <a:off x="4154357" y="5397886"/>
            <a:ext cx="15913684" cy="32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"January 11, 2017"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"2017-01-11  01:30:55"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9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980" name="Table"/>
          <p:cNvGraphicFramePr/>
          <p:nvPr>
            <p:extLst>
              <p:ext uri="{D42A27DB-BD31-4B8C-83A1-F6EECF244321}">
                <p14:modId xmlns:p14="http://schemas.microsoft.com/office/powerpoint/2010/main" val="4190222069"/>
              </p:ext>
            </p:extLst>
          </p:nvPr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if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tz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myd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dym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yq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hm(),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2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73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74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75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3" name="ymd_hms(&quot;2017-01-01T12:34:56&quot;)…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"2017-01-01T12:34:56"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"2017/01/01 12:34"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January 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"2017-01-02"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"34 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"34M 56S"</a:t>
            </a:r>
          </a:p>
        </p:txBody>
      </p:sp>
      <p:sp>
        <p:nvSpPr>
          <p:cNvPr id="984" name="lubridate functions are separator agnostic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 functions are separator agnostic</a:t>
            </a:r>
          </a:p>
        </p:txBody>
      </p:sp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5400" dirty="0"/>
              <a:t>To parse strings as dates, use a y, m, d, h, m, s combo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ISO 8601</a:t>
            </a:r>
            <a:endParaRPr dirty="0"/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07752" y="4237240"/>
            <a:ext cx="16368496" cy="6460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You say “To-may-to”: MM/DD/YYYY</a:t>
            </a:r>
          </a:p>
          <a:p>
            <a:endParaRPr lang="en-GB" dirty="0"/>
          </a:p>
          <a:p>
            <a:r>
              <a:rPr lang="en-GB" dirty="0"/>
              <a:t>I say “To-</a:t>
            </a:r>
            <a:r>
              <a:rPr lang="en-GB" dirty="0" err="1"/>
              <a:t>mah</a:t>
            </a:r>
            <a:r>
              <a:rPr lang="en-GB" dirty="0"/>
              <a:t>-to”: DD/MM/YYYY</a:t>
            </a:r>
          </a:p>
          <a:p>
            <a:endParaRPr lang="en-GB" dirty="0"/>
          </a:p>
          <a:p>
            <a:r>
              <a:rPr lang="en-GB" dirty="0"/>
              <a:t>ISO 8601 says: YYYY-MM-DD</a:t>
            </a:r>
            <a:r>
              <a:rPr lang="en-GB" b="1" dirty="0"/>
              <a:t>T</a:t>
            </a:r>
            <a:r>
              <a:rPr lang="en-GB" dirty="0"/>
              <a:t>HH:MM:SS+00:00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44842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ccessing…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4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995" name="Extract components by name with a singular name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Extract components by name with a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singular</a:t>
            </a:r>
            <a:r>
              <a:rPr dirty="0"/>
              <a:t> name</a:t>
            </a:r>
          </a:p>
        </p:txBody>
      </p:sp>
      <p:sp>
        <p:nvSpPr>
          <p:cNvPr id="996" name="Rectangle"/>
          <p:cNvSpPr/>
          <p:nvPr/>
        </p:nvSpPr>
        <p:spPr>
          <a:xfrm>
            <a:off x="2057561" y="4629012"/>
            <a:ext cx="20268878" cy="32693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7" name="date &lt;- ymd(&quot;2017-01-11&quot;)…"/>
          <p:cNvSpPr txBox="1"/>
          <p:nvPr/>
        </p:nvSpPr>
        <p:spPr>
          <a:xfrm>
            <a:off x="2201118" y="4818890"/>
            <a:ext cx="19925755" cy="304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2017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1" name="Sett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Setting components</a:t>
            </a:r>
          </a:p>
        </p:txBody>
      </p:sp>
      <p:sp>
        <p:nvSpPr>
          <p:cNvPr id="1002" name="Use the same function to set components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the same function to set components</a:t>
            </a:r>
          </a:p>
        </p:txBody>
      </p:sp>
      <p:sp>
        <p:nvSpPr>
          <p:cNvPr id="1003" name="Rectangle"/>
          <p:cNvSpPr/>
          <p:nvPr/>
        </p:nvSpPr>
        <p:spPr>
          <a:xfrm>
            <a:off x="2057561" y="4629012"/>
            <a:ext cx="20268878" cy="54571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date…"/>
          <p:cNvSpPr txBox="1"/>
          <p:nvPr/>
        </p:nvSpPr>
        <p:spPr>
          <a:xfrm>
            <a:off x="2201118" y="4818890"/>
            <a:ext cx="19925755" cy="50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"2017-01-11"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&lt;- 1999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"1999-01-11"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8" name="Accessing date time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date time components</a:t>
            </a:r>
          </a:p>
        </p:txBody>
      </p:sp>
      <p:graphicFrame>
        <p:nvGraphicFramePr>
          <p:cNvPr id="1009" name="Table"/>
          <p:cNvGraphicFramePr/>
          <p:nvPr/>
        </p:nvGraphicFramePr>
        <p:xfrm>
          <a:off x="4353524" y="2755542"/>
          <a:ext cx="15676949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571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extracts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 arguments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quarter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Wed</a:t>
            </a: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7 Levels: Sun &lt; Mon &lt; Tues &lt; Wed &lt; Thurs &lt; ... &lt; Sat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Sunday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 Levels: Sunday &lt; Monday &lt; Tuesday &lt; ... &lt; Saturday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018" name="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967655" y="3071738"/>
            <a:ext cx="20448691" cy="687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Fill in the blanks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average </a:t>
            </a:r>
            <a:r>
              <a:rPr b="1"/>
              <a:t>arr_delay</a:t>
            </a:r>
            <a:r>
              <a:t> by day of the week.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column chart (bar chart) with </a:t>
            </a:r>
            <a:r>
              <a:rPr b="1"/>
              <a:t>geom_col()</a:t>
            </a:r>
            <a:r>
              <a:t>.</a:t>
            </a:r>
          </a:p>
        </p:txBody>
      </p:sp>
      <p:pic>
        <p:nvPicPr>
          <p:cNvPr id="10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19"/>
                </p:tgtEl>
              </p:cMediaNode>
            </p:video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3" name="Rectangle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flights %&gt;%…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mutate(weekday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weekday,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0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81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82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83" name="The mean of a logical vector is the proportion of TRUEs"/>
          <p:cNvSpPr txBox="1"/>
          <p:nvPr/>
        </p:nvSpPr>
        <p:spPr>
          <a:xfrm>
            <a:off x="3021916" y="9323180"/>
            <a:ext cx="18381600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</a:t>
            </a:r>
            <a:r>
              <a:t>of a logical vector is 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TRUEs</a:t>
            </a:r>
          </a:p>
        </p:txBody>
      </p:sp>
      <p:sp>
        <p:nvSpPr>
          <p:cNvPr id="284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  <p:sp>
        <p:nvSpPr>
          <p:cNvPr id="286" name="Rectangle"/>
          <p:cNvSpPr/>
          <p:nvPr/>
        </p:nvSpPr>
        <p:spPr>
          <a:xfrm>
            <a:off x="3973467" y="10549128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mean(c(1, 2, 3, 4) &lt; 4)…"/>
          <p:cNvSpPr txBox="1"/>
          <p:nvPr/>
        </p:nvSpPr>
        <p:spPr>
          <a:xfrm>
            <a:off x="4133808" y="10629014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mean(c(1, 2, 3, 4) &lt; 4)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0.75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2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3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8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F012AD1-186B-4B4A-8FEF-C60D1F090C5A}"/>
              </a:ext>
            </a:extLst>
          </p:cNvPr>
          <p:cNvSpPr/>
          <p:nvPr/>
        </p:nvSpPr>
        <p:spPr>
          <a:xfrm>
            <a:off x="688613" y="7832762"/>
            <a:ext cx="3664911" cy="3803677"/>
          </a:xfrm>
          <a:prstGeom prst="wedgeRoundRectCallout">
            <a:avLst>
              <a:gd name="adj1" fmla="val 104916"/>
              <a:gd name="adj2" fmla="val 6538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Same name as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in hms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3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4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45" name="package name"/>
          <p:cNvSpPr/>
          <p:nvPr/>
        </p:nvSpPr>
        <p:spPr>
          <a:xfrm>
            <a:off x="4830792" y="5742349"/>
            <a:ext cx="5214982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dirty="0"/>
              <a:t>package name</a:t>
            </a:r>
          </a:p>
        </p:txBody>
      </p:sp>
      <p:sp>
        <p:nvSpPr>
          <p:cNvPr id="1046" name="function name"/>
          <p:cNvSpPr/>
          <p:nvPr/>
        </p:nvSpPr>
        <p:spPr>
          <a:xfrm>
            <a:off x="13737106" y="5681429"/>
            <a:ext cx="5620570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r"/>
            <a:r>
              <a:rPr dirty="0"/>
              <a:t>function name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6" grpId="2" animBg="1" advAuto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0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5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2" name="lubridate::hms()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lubridate::hms()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6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1057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8" name="Rectangle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hms::hms(seconds = 3, hours = 5)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 = 3, hours = 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0BD5AC1-8257-4FE5-8315-7A236AFE91FC}"/>
              </a:ext>
            </a:extLst>
          </p:cNvPr>
          <p:cNvSpPr/>
          <p:nvPr/>
        </p:nvSpPr>
        <p:spPr>
          <a:xfrm>
            <a:off x="4663649" y="7109018"/>
            <a:ext cx="6931152" cy="2917819"/>
          </a:xfrm>
          <a:prstGeom prst="wedgeRoundRectCallout">
            <a:avLst>
              <a:gd name="adj1" fmla="val -8432"/>
              <a:gd name="adj2" fmla="val -8917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function in the hms package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Dealing with time zone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time zones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65" name="How many time zones are t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many time zones are there?</a:t>
            </a:r>
          </a:p>
        </p:txBody>
      </p:sp>
      <p:pic>
        <p:nvPicPr>
          <p:cNvPr id="10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071" name="589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589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Time zone 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Time zone names</a:t>
            </a:r>
          </a:p>
        </p:txBody>
      </p:sp>
      <p:sp>
        <p:nvSpPr>
          <p:cNvPr id="1076" name="Rectangle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7" name="OlsonNames()…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OlsonNames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Addis_Ababa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589 total 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0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90" name="Use flights to create delayed, a variable that displays whether a flight was delayed (arr_delay &gt; 0)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remove all rows that contain an NA in </a:t>
            </a:r>
            <a:r>
              <a:rPr b="1"/>
              <a:t>delayed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proportion of flights were delayed</a:t>
            </a:r>
          </a:p>
        </p:txBody>
      </p:sp>
      <p:pic>
        <p:nvPicPr>
          <p:cNvPr id="29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3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  <p:sp>
        <p:nvSpPr>
          <p:cNvPr id="1084" name="GMT?…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UTC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8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1089" name="Rectangle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0" name="ymd_hms(…, tz = &quot;UTC&quot;)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"UTC"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91" name="Lubridate functions use UTC by default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Lubridate functions use UTC by default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94" name="nyc &lt;- now(tz = &quot;America/New_York&quot;)…"/>
          <p:cNvSpPr txBox="1">
            <a:spLocks noGrp="1"/>
          </p:cNvSpPr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coasts &lt;- c(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is the time zone of coasts?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8" name="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!</a:t>
            </a:r>
          </a:p>
        </p:txBody>
      </p:sp>
      <p:sp>
        <p:nvSpPr>
          <p:cNvPr id="1099" name="R stores time zones as an attribute, which means that:…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/>
              <a:defRPr sz="60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02" name="What time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 00:00:00",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&lt;-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with_tz()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02:00:00 MST"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03:00:00 CST"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04:00:00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force</a:t>
            </a:r>
            <a:r>
              <a:rPr dirty="0"/>
              <a:t>_</a:t>
            </a:r>
            <a:r>
              <a:rPr dirty="0" err="1"/>
              <a:t>tz</a:t>
            </a:r>
            <a:r>
              <a:rPr dirty="0"/>
              <a:t>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  <p:extLst>
      <p:ext uri="{BB962C8B-B14F-4D97-AF65-F5344CB8AC3E}">
        <p14:creationId xmlns:p14="http://schemas.microsoft.com/office/powerpoint/2010/main" val="2186953223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35" name="this_instant &lt;- now()…"/>
          <p:cNvSpPr txBox="1">
            <a:spLocks noGrp="1"/>
          </p:cNvSpPr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is it in Honolulu (Pacific/Honolulu) this instant?</a:t>
            </a:r>
            <a:endParaRPr b="1" dirty="0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</a:t>
            </a:r>
            <a:r>
              <a:rPr b="1" dirty="0" err="1"/>
              <a:t>time_hour</a:t>
            </a:r>
            <a:r>
              <a:rPr dirty="0"/>
              <a:t> column of flights is saved as UTC. Convert it to the correct time zone for New York City. Notice that the hours element of </a:t>
            </a:r>
            <a:r>
              <a:rPr b="1" dirty="0" err="1"/>
              <a:t>time_hour</a:t>
            </a:r>
            <a:r>
              <a:rPr dirty="0"/>
              <a:t> already matches </a:t>
            </a:r>
            <a:r>
              <a:rPr b="1" dirty="0" err="1"/>
              <a:t>flights$hour</a:t>
            </a:r>
            <a:r>
              <a:rPr dirty="0"/>
              <a:t>, which is ostensibly the correct hour in the America/</a:t>
            </a:r>
            <a:r>
              <a:rPr dirty="0" err="1"/>
              <a:t>New_York</a:t>
            </a:r>
            <a:r>
              <a:rPr dirty="0"/>
              <a:t> time zone.</a:t>
            </a:r>
          </a:p>
        </p:txBody>
      </p:sp>
      <p:pic>
        <p:nvPicPr>
          <p:cNvPr id="113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36"/>
                </p:tgtEl>
              </p:cMediaNode>
            </p:video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40" name="Rectangle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1" name="this_instant %&gt;%…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</a:t>
            </a:r>
          </a:p>
        </p:txBody>
      </p:sp>
      <p:sp>
        <p:nvSpPr>
          <p:cNvPr id="1142" name="Rectangle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3" name="this_instant %&gt;%…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144" name="Rectangle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5" name="flights %&gt;%…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Doing math with dates and times"/>
          <p:cNvSpPr txBox="1"/>
          <p:nvPr/>
        </p:nvSpPr>
        <p:spPr>
          <a:xfrm>
            <a:off x="2833687" y="360680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Doing math with dates and times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5" name="Rectangle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6" name="flights %&gt;%…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(delayed)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sum(delayed), prop = mean(delayed))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133004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0.4063101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July, 20 1969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20 </a:t>
            </a:r>
            <a:r>
              <a:rPr dirty="0"/>
              <a:t>July,</a:t>
            </a:r>
            <a:r>
              <a:rPr lang="en-GB" dirty="0"/>
              <a:t> </a:t>
            </a:r>
            <a:r>
              <a:rPr dirty="0"/>
              <a:t>1969 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57" name="Nov, 25 1992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Nov, 25 1992 </a:t>
            </a:r>
          </a:p>
        </p:txBody>
      </p:sp>
      <p:sp>
        <p:nvSpPr>
          <p:cNvPr id="7" name="July, 20 1969">
            <a:extLst>
              <a:ext uri="{FF2B5EF4-FFF2-40B4-BE49-F238E27FC236}">
                <a16:creationId xmlns:a16="http://schemas.microsoft.com/office/drawing/2014/main" id="{B6C14197-7E39-431A-9E3A-03E340AB7995}"/>
              </a:ext>
            </a:extLst>
          </p:cNvPr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03 Oct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</a:rPr>
              <a:t>1993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80279-7056-4B47-823D-A8AA66728D21}"/>
              </a:ext>
            </a:extLst>
          </p:cNvPr>
          <p:cNvSpPr txBox="1"/>
          <p:nvPr/>
        </p:nvSpPr>
        <p:spPr>
          <a:xfrm>
            <a:off x="3270487" y="5529862"/>
            <a:ext cx="17843025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Mike K Smith joins Pfizer, Sandwich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1" name="diffti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difftimes</a:t>
            </a:r>
          </a:p>
        </p:txBody>
      </p:sp>
      <p:sp>
        <p:nvSpPr>
          <p:cNvPr id="1162" name="Rectangle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3" name="now() - as.POSIXct(today())…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Time difference of 22.29285 hours</a:t>
            </a:r>
          </a:p>
        </p:txBody>
      </p:sp>
      <p:sp>
        <p:nvSpPr>
          <p:cNvPr id="1164" name="When you subtract two dates in R you get a difftime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When you subtract two dates in R you get a difftime</a:t>
            </a:r>
          </a:p>
        </p:txBody>
      </p:sp>
      <p:sp>
        <p:nvSpPr>
          <p:cNvPr id="1165" name="But difftimes use inconsistent units (sometimes weeks, days, hours, minutes, or seconds…)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9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170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1" name="as.duration(today() - aladdin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 -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"825897600s (~26.17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moon_landing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"763862400s (~24.21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2" name="A time span that is always measured in second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measured in seconds</a:t>
            </a:r>
          </a:p>
        </p:txBody>
      </p:sp>
      <p:sp>
        <p:nvSpPr>
          <p:cNvPr id="1173" name="Plus, a better display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display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7" name="Math with date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dates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9" name="weeks(1) - days(3) + hours(2)…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weeks(1) - days(3) + hours(2)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"4d 2H 0M 0S"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oday()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months(0:11)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"2017-10-01" "2017-11-01" "2017-12-01"</a:t>
            </a:r>
          </a:p>
        </p:txBody>
      </p:sp>
      <p:sp>
        <p:nvSpPr>
          <p:cNvPr id="1180" name="To do math with dates add and subtract periods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periods</a:t>
            </a:r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84" name="Period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 constructors</a:t>
            </a:r>
          </a:p>
        </p:txBody>
      </p:sp>
      <p:graphicFrame>
        <p:nvGraphicFramePr>
          <p:cNvPr id="1185" name="Table"/>
          <p:cNvGraphicFramePr/>
          <p:nvPr>
            <p:extLst>
              <p:ext uri="{D42A27DB-BD31-4B8C-83A1-F6EECF244321}">
                <p14:modId xmlns:p14="http://schemas.microsoft.com/office/powerpoint/2010/main" val="14618746"/>
              </p:ext>
            </p:extLst>
          </p:nvPr>
        </p:nvGraphicFramePr>
        <p:xfrm>
          <a:off x="5842692" y="2853667"/>
          <a:ext cx="1360124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001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months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88" name="What might worry us 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What might worry us here?</a:t>
            </a:r>
          </a:p>
        </p:txBody>
      </p:sp>
      <p:sp>
        <p:nvSpPr>
          <p:cNvPr id="1189" name="Rectangle"/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190" name="march_11 + days(1)…"/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08:00:00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4" name="period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periods</a:t>
            </a:r>
          </a:p>
        </p:txBody>
      </p:sp>
      <p:sp>
        <p:nvSpPr>
          <p:cNvPr id="1197" name="A time span that is measured in clock unit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in clock units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0311018-9908-4E40-9073-747F0CC76985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B406841E-1BE6-4547-AADB-703E3AE8DF5E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1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204" name="If absolute time matters, use seconds or a duration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absolute time matters, use seconds or a duration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B170303-A559-4842-9D45-51FCF77CDC60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3BA45E55-A052-4A1C-9BAE-3086AB359634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8" name="Duration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 constructors</a:t>
            </a:r>
          </a:p>
        </p:txBody>
      </p:sp>
      <p:graphicFrame>
        <p:nvGraphicFramePr>
          <p:cNvPr id="1209" name="Table"/>
          <p:cNvGraphicFramePr/>
          <p:nvPr>
            <p:extLst>
              <p:ext uri="{D42A27DB-BD31-4B8C-83A1-F6EECF244321}">
                <p14:modId xmlns:p14="http://schemas.microsoft.com/office/powerpoint/2010/main" val="3877103125"/>
              </p:ext>
            </p:extLst>
          </p:nvPr>
        </p:nvGraphicFramePr>
        <p:xfrm>
          <a:off x="5842692" y="2853667"/>
          <a:ext cx="13480478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939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ing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Strings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12" name="What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6" name="Math with period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periods</a:t>
            </a:r>
          </a:p>
        </p:txBody>
      </p:sp>
      <p:sp>
        <p:nvSpPr>
          <p:cNvPr id="1217" name="Rectangle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8" name="months(1) / days(1)…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months(1)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30.4375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21" name="Can we calculate something like this accurately?…"/>
          <p:cNvSpPr txBox="1">
            <a:spLocks noGrp="1"/>
          </p:cNvSpPr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5" name="interva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intervals</a:t>
            </a:r>
          </a:p>
        </p:txBody>
      </p:sp>
      <p:sp>
        <p:nvSpPr>
          <p:cNvPr id="1226" name="Rectangle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27" name="interval(mdy(&quot;Jan 1, 2017&quot;), mdy(&quot;Feb 1, 2017&quot;))…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2017"))</a:t>
            </a: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%--%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</p:txBody>
      </p:sp>
      <p:sp>
        <p:nvSpPr>
          <p:cNvPr id="1228" name="A time span that is measured by start and end dates"/>
          <p:cNvSpPr txBox="1"/>
          <p:nvPr/>
        </p:nvSpPr>
        <p:spPr>
          <a:xfrm>
            <a:off x="2822218" y="2979430"/>
            <a:ext cx="1875678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time span that is </a:t>
            </a:r>
            <a:r>
              <a:rPr b="1" dirty="0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by start and end dates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2" name="Rectangle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month1 &lt;- mdy(&quot;Jan 1, 2017&quot;) %--% mdy(&quot;Feb 1, 2017&quot;)…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month1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%--%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31</a:t>
            </a:r>
          </a:p>
        </p:txBody>
      </p:sp>
      <p:sp>
        <p:nvSpPr>
          <p:cNvPr id="1234" name="Divide by periods and durations to compute the length"/>
          <p:cNvSpPr txBox="1"/>
          <p:nvPr/>
        </p:nvSpPr>
        <p:spPr>
          <a:xfrm>
            <a:off x="2067443" y="2768870"/>
            <a:ext cx="202746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Divide by periods and durations to compute the length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8" name="Working with interval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with intervals</a:t>
            </a:r>
          </a:p>
        </p:txBody>
      </p:sp>
      <p:graphicFrame>
        <p:nvGraphicFramePr>
          <p:cNvPr id="1239" name="Table"/>
          <p:cNvGraphicFramePr/>
          <p:nvPr/>
        </p:nvGraphicFramePr>
        <p:xfrm>
          <a:off x="2219345" y="2755542"/>
          <a:ext cx="1994530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33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int_end()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end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int_length()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int_flip()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int_shift()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int_standardize()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int_aligns(x)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int_overlaps()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set operations for intervals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%within%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3" name="%within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%within%</a:t>
            </a:r>
          </a:p>
        </p:txBody>
      </p:sp>
      <p:sp>
        <p:nvSpPr>
          <p:cNvPr id="1244" name="Rectangle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5" name="firsts &lt;- ymd(&quot;2017-01-01&quot;) + months(0:11)…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("2017-06-21")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firsts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%within%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summer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6" name="Tests whether instants fall within an interval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Tests whether instants fall within an interval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Your Turn"/>
          <p:cNvSpPr txBox="1">
            <a:spLocks noGrp="1"/>
          </p:cNvSpPr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pic>
        <p:nvPicPr>
          <p:cNvPr id="124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250" name="Are flight delays worse over the holidays?…"/>
          <p:cNvSpPr txBox="1">
            <a:spLocks noGrp="1"/>
          </p:cNvSpPr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9"/>
                </p:tgtEl>
              </p:cMediaNode>
            </p:video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4" name="Rectangle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5" name="recess &lt;- ymd(&quot;2013-12-23&quot;) %--% ymd(&quot;2014-01-01&quot;)…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recess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("2013-12-23")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%within% 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df-recess-delays.pdf" descr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(character) string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(character)</a:t>
            </a:r>
            <a:r>
              <a:t> strings</a:t>
            </a:r>
          </a:p>
        </p:txBody>
      </p:sp>
      <p:sp>
        <p:nvSpPr>
          <p:cNvPr id="303" name="Anything surrounded by quotes(&quot;) or single quotes(').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Anything surrounded by quotes(") or single quotes(').</a:t>
            </a:r>
          </a:p>
        </p:txBody>
      </p:sp>
      <p:sp>
        <p:nvSpPr>
          <p:cNvPr id="304" name="Rectangle"/>
          <p:cNvSpPr/>
          <p:nvPr/>
        </p:nvSpPr>
        <p:spPr>
          <a:xfrm>
            <a:off x="3687531" y="4404382"/>
            <a:ext cx="16886826" cy="8408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&gt; &quot;one&quot;…"/>
          <p:cNvSpPr txBox="1"/>
          <p:nvPr/>
        </p:nvSpPr>
        <p:spPr>
          <a:xfrm>
            <a:off x="3833379" y="4465550"/>
            <a:ext cx="16752007" cy="828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"one’s"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'"Hello World"'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"foo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oops. I’m stuck in a string."</a:t>
            </a:r>
          </a:p>
        </p:txBody>
      </p:sp>
    </p:spTree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3" name="Math with instan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instants</a:t>
            </a:r>
          </a:p>
        </p:txBody>
      </p:sp>
      <p:sp>
        <p:nvSpPr>
          <p:cNvPr id="1264" name="Line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265" name="Line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268" name="Circle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1" name="Group"/>
            <p:cNvGrpSpPr/>
            <p:nvPr/>
          </p:nvGrpSpPr>
          <p:grpSpPr>
            <a:xfrm>
              <a:off x="0" y="0"/>
              <a:ext cx="1706530" cy="1424253"/>
              <a:chOff x="0" y="0"/>
              <a:chExt cx="1706529" cy="1424252"/>
            </a:xfrm>
          </p:grpSpPr>
          <p:sp>
            <p:nvSpPr>
              <p:cNvPr id="126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70" name="Line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77" name="Group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273" name="Rectangle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6" name="Group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274" name="Time span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Time span</a:t>
                </a:r>
              </a:p>
            </p:txBody>
          </p:sp>
          <p:sp>
            <p:nvSpPr>
              <p:cNvPr id="1275" name="Line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82" name="Group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278" name="Circle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81" name="Group"/>
            <p:cNvGrpSpPr/>
            <p:nvPr/>
          </p:nvGrpSpPr>
          <p:grpSpPr>
            <a:xfrm>
              <a:off x="0" y="0"/>
              <a:ext cx="1706530" cy="1423402"/>
              <a:chOff x="0" y="0"/>
              <a:chExt cx="1706529" cy="1423401"/>
            </a:xfrm>
          </p:grpSpPr>
          <p:sp>
            <p:nvSpPr>
              <p:cNvPr id="127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80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96" name="Group"/>
          <p:cNvGrpSpPr/>
          <p:nvPr/>
        </p:nvGrpSpPr>
        <p:grpSpPr>
          <a:xfrm>
            <a:off x="8328272" y="7327958"/>
            <a:ext cx="6406894" cy="2323174"/>
            <a:chOff x="0" y="0"/>
            <a:chExt cx="6406893" cy="2323173"/>
          </a:xfrm>
        </p:grpSpPr>
        <p:grpSp>
          <p:nvGrpSpPr>
            <p:cNvPr id="1287" name="Group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1706530" cy="1424253"/>
                <a:chOff x="0" y="0"/>
                <a:chExt cx="1706529" cy="1424252"/>
              </a:xfrm>
            </p:grpSpPr>
            <p:sp>
              <p:nvSpPr>
                <p:cNvPr id="1284" name="Instant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Instant</a:t>
                  </a:r>
                </a:p>
              </p:txBody>
            </p:sp>
            <p:sp>
              <p:nvSpPr>
                <p:cNvPr id="1285" name="Line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2" name="Group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288" name="Rectangle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91" name="Group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289" name="Time span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Time span</a:t>
                  </a:r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5" name="Group"/>
            <p:cNvGrpSpPr/>
            <p:nvPr/>
          </p:nvGrpSpPr>
          <p:grpSpPr>
            <a:xfrm>
              <a:off x="6032844" y="26206"/>
              <a:ext cx="374050" cy="1423403"/>
              <a:chOff x="723900" y="0"/>
              <a:chExt cx="374048" cy="1423401"/>
            </a:xfrm>
          </p:grpSpPr>
          <p:sp>
            <p:nvSpPr>
              <p:cNvPr id="1293" name="?"/>
              <p:cNvSpPr txBox="1"/>
              <p:nvPr/>
            </p:nvSpPr>
            <p:spPr>
              <a:xfrm>
                <a:off x="72390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1294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7" grpId="4" animBg="1" advAuto="0"/>
      <p:bldP spid="1272" grpId="1" animBg="1" advAuto="0"/>
      <p:bldP spid="1277" grpId="2" animBg="1" advAuto="0"/>
      <p:bldP spid="1282" grpId="3" animBg="1" advAuto="0"/>
      <p:bldP spid="1296" grpId="5" animBg="1" advAuto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DCE47-D188-42F3-AE8B-8171125AA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19EC-2BEC-43F4-93AC-3EFAB13FE4A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0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321" name="How to extract/ replace substrings…"/>
          <p:cNvSpPr txBox="1"/>
          <p:nvPr/>
        </p:nvSpPr>
        <p:spPr>
          <a:xfrm>
            <a:off x="5538472" y="4721442"/>
            <a:ext cx="13307056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extract/ replace substrings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find matches for patterns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Regular expressions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5" name="string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stringr</a:t>
            </a:r>
          </a:p>
        </p:txBody>
      </p:sp>
      <p:sp>
        <p:nvSpPr>
          <p:cNvPr id="326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327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5C127-41E1-4261-A17C-EF7D28683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02" y="4474420"/>
            <a:ext cx="4113281" cy="476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32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34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3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4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4" name="Arrow"/>
          <p:cNvSpPr/>
          <p:nvPr/>
        </p:nvSpPr>
        <p:spPr>
          <a:xfrm flipH="1">
            <a:off x="7294433" y="68515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47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9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0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53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55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9" name="Arrow"/>
          <p:cNvSpPr/>
          <p:nvPr/>
        </p:nvSpPr>
        <p:spPr>
          <a:xfrm flipH="1">
            <a:off x="7294433" y="65616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Arrow"/>
          <p:cNvSpPr/>
          <p:nvPr/>
        </p:nvSpPr>
        <p:spPr>
          <a:xfrm flipH="1">
            <a:off x="6768682" y="6077756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Arrow"/>
          <p:cNvSpPr/>
          <p:nvPr/>
        </p:nvSpPr>
        <p:spPr>
          <a:xfrm flipH="1">
            <a:off x="7929433" y="6954334"/>
            <a:ext cx="1270001" cy="535510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Arrow"/>
          <p:cNvSpPr/>
          <p:nvPr/>
        </p:nvSpPr>
        <p:spPr>
          <a:xfrm flipH="1">
            <a:off x="8558608" y="7489844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07F0-65A8-4E8F-A807-3EA8C5B2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7751E-779F-435C-BAD8-E181CC6280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47482" y="3786188"/>
            <a:ext cx="22089035" cy="6884894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[1] "."                                                     "EGmb_150_mg/day_(BID)"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[3] "EGmb_300_mg/day_(BID)"                                 "EGmb_50_mg/day_(BID)"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[5] "EGmb_600_mg/day_(BID)"                                 "Placebo"             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[7] "examplumab_10mg/kg/day"                                "examplumab_150_mg/day(TID)"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[9] "examplumab_15mg/kg/day"                                "examplumab_2.5mg/kg/day"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[11] "examplumab_5mg/kg/day"                                 "EXAMPLUMAB_600_mg/day(TID)"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[13] "EXAMPLUMAB_600_mg/day_(BID)"                           "EXAMPLUMAB_600_mg/day_(TID)"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[15] "examplumab_Level_1_2.5_mg/kg/day_[max_150_mg/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"examplumab_Level_2_10_mg/kg/day_[max_600_mg/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ACB3E-3BE2-4EE2-8D37-D19EB63D3C3C}"/>
              </a:ext>
            </a:extLst>
          </p:cNvPr>
          <p:cNvSpPr/>
          <p:nvPr/>
        </p:nvSpPr>
        <p:spPr>
          <a:xfrm>
            <a:off x="0" y="13142259"/>
            <a:ext cx="2599765" cy="43030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01604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6" name="str_sub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str_sub()</a:t>
            </a:r>
          </a:p>
        </p:txBody>
      </p:sp>
      <p:sp>
        <p:nvSpPr>
          <p:cNvPr id="367" name="Extract or replace portions of a string with str_sub()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or replace portions of a string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str_sub()</a:t>
            </a:r>
          </a:p>
        </p:txBody>
      </p:sp>
      <p:sp>
        <p:nvSpPr>
          <p:cNvPr id="368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tr_sub(string, start = 1, end = -1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start = 1, end = -1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D328CAA-C7D9-4D5E-96D7-4A8D3B695D07}"/>
              </a:ext>
            </a:extLst>
          </p:cNvPr>
          <p:cNvSpPr/>
          <p:nvPr/>
        </p:nvSpPr>
        <p:spPr>
          <a:xfrm>
            <a:off x="3856681" y="7267274"/>
            <a:ext cx="3974307" cy="1998418"/>
          </a:xfrm>
          <a:prstGeom prst="wedgeRoundRectCallout">
            <a:avLst>
              <a:gd name="adj1" fmla="val 49111"/>
              <a:gd name="adj2" fmla="val -12327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string(s) to manipulate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3E3C725-6B04-4550-88DD-24B569B33529}"/>
              </a:ext>
            </a:extLst>
          </p:cNvPr>
          <p:cNvSpPr/>
          <p:nvPr/>
        </p:nvSpPr>
        <p:spPr>
          <a:xfrm>
            <a:off x="8089781" y="7347082"/>
            <a:ext cx="6199632" cy="3837220"/>
          </a:xfrm>
          <a:prstGeom prst="wedgeRoundRectCallout">
            <a:avLst>
              <a:gd name="adj1" fmla="val 26888"/>
              <a:gd name="adj2" fmla="val -9471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character to extract within each string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F311BE4-F508-4488-9670-2A180C260933}"/>
              </a:ext>
            </a:extLst>
          </p:cNvPr>
          <p:cNvSpPr/>
          <p:nvPr/>
        </p:nvSpPr>
        <p:spPr>
          <a:xfrm>
            <a:off x="14486084" y="7347082"/>
            <a:ext cx="6034883" cy="3837220"/>
          </a:xfrm>
          <a:prstGeom prst="wedgeRoundRectCallout">
            <a:avLst>
              <a:gd name="adj1" fmla="val -19318"/>
              <a:gd name="adj2" fmla="val -94707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character to extract within each string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8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944026" y="3158951"/>
            <a:ext cx="12495948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1, 2)</a:t>
            </a:r>
          </a:p>
        </p:txBody>
      </p:sp>
      <p:sp>
        <p:nvSpPr>
          <p:cNvPr id="379" name="&quot;Ga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Ex</a:t>
            </a:r>
            <a:r>
              <a:rPr dirty="0"/>
              <a:t>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2D2732-59F4-4709-A14A-C37A529FF51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6" name="&quot;G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AAA520EF-1F99-4428-8043-64211FF7C846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1, 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931A9-EF91-4C24-8442-7C5CDA007CFF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393" name="&quot;arr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xamplumab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23A659D6-5C64-4A65-821A-88E977DAD9E8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83DC-BEFB-4631-8B18-F341CF6E7B8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0" name="&quot;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EB0C6-BC6D-4831-92C4-BC49277219D8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818799B4-FE56-4240-B005-B80CC416E705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-3)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07" name="&quot;Garreth&quot;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examplumab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FB1C7-F1D1-427A-AFFD-B65077E0D81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79DF3A1E-7849-428E-87A3-4DBDF47EF9B1}"/>
              </a:ext>
            </a:extLst>
          </p:cNvPr>
          <p:cNvSpPr txBox="1">
            <a:spLocks/>
          </p:cNvSpPr>
          <p:nvPr/>
        </p:nvSpPr>
        <p:spPr>
          <a:xfrm>
            <a:off x="4202692" y="3158951"/>
            <a:ext cx="15978615" cy="5273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 &lt;-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 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(s, 1,2) &lt;- "ex"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06 at 2.51.28 PM.png" descr="Screen Shot 2017-07-06 at 2.51.28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2730"/>
          <a:stretch/>
        </p:blipFill>
        <p:spPr>
          <a:xfrm>
            <a:off x="3469641" y="3951481"/>
            <a:ext cx="17418410" cy="97645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6" name="Rectangle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help(package = stringr)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help(package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5E835-D9B4-4AF6-8EAE-A14D82FD5088}"/>
              </a:ext>
            </a:extLst>
          </p:cNvPr>
          <p:cNvSpPr/>
          <p:nvPr/>
        </p:nvSpPr>
        <p:spPr>
          <a:xfrm>
            <a:off x="107771" y="13041442"/>
            <a:ext cx="2563711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2CD89-9B89-4DAF-AF36-804468D7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290" y="4959679"/>
            <a:ext cx="20903419" cy="6762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628D0BE3-7930-4A77-B13A-947BC27B13D6}"/>
              </a:ext>
            </a:extLst>
          </p:cNvPr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GB" sz="6000" dirty="0">
                <a:solidFill>
                  <a:schemeClr val="tx1"/>
                </a:solidFill>
              </a:rPr>
              <a:t>In the RStudio Console, start typing “str_” and hit TAB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7442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str_detect()</a:t>
            </a:r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 whether a pattern appears 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615442" y="7072441"/>
            <a:ext cx="4535932" cy="2917819"/>
          </a:xfrm>
          <a:prstGeom prst="wedgeRoundRectCallout">
            <a:avLst>
              <a:gd name="adj1" fmla="val 34806"/>
              <a:gd name="adj2" fmla="val -97953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vector of strings to find patterns in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D09B1A7-C9C6-419C-9D22-C9A4ED466EC7}"/>
              </a:ext>
            </a:extLst>
          </p:cNvPr>
          <p:cNvSpPr/>
          <p:nvPr/>
        </p:nvSpPr>
        <p:spPr>
          <a:xfrm>
            <a:off x="10003536" y="7072442"/>
            <a:ext cx="6528816" cy="2917819"/>
          </a:xfrm>
          <a:prstGeom prst="wedgeRoundRectCallout">
            <a:avLst>
              <a:gd name="adj1" fmla="val -21113"/>
              <a:gd name="adj2" fmla="val -9732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string that represents a regular expression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4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033168" y="3134479"/>
            <a:ext cx="14317663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47" name="TRUE FALS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TRUE, TRUE,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71104-DB2A-4C1F-8A93-A1755A12646D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  </a:t>
            </a:r>
            <a:r>
              <a:rPr dirty="0"/>
              <a:t>FALSE  </a:t>
            </a:r>
            <a:r>
              <a:rPr lang="en-GB" dirty="0"/>
              <a:t>FALSE</a:t>
            </a:r>
            <a:endParaRPr dirty="0"/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10FB558A-EA3B-49BA-B4F6-6BB0C9957D29}"/>
              </a:ext>
            </a:extLst>
          </p:cNvPr>
          <p:cNvSpPr txBox="1">
            <a:spLocks/>
          </p:cNvSpPr>
          <p:nvPr/>
        </p:nvSpPr>
        <p:spPr>
          <a:xfrm>
            <a:off x="5033168" y="3134479"/>
            <a:ext cx="14317663" cy="443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str_detect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(strings, “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14E3A-2B1A-41A0-9CA9-F086D9251CB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730375" y="3227445"/>
            <a:ext cx="20923250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</a:t>
            </a:r>
            <a:r>
              <a:rPr dirty="0"/>
              <a:t>  TRUE</a:t>
            </a:r>
            <a:r>
              <a:rPr lang="en-GB" dirty="0"/>
              <a:t> 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882240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word(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&lt;nth&gt; word </a:t>
            </a:r>
            <a:r>
              <a:rPr dirty="0"/>
              <a:t>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7" y="4994535"/>
            <a:ext cx="1651437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start = 1, end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 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890663" y="7291917"/>
            <a:ext cx="4535932" cy="2917819"/>
          </a:xfrm>
          <a:prstGeom prst="wedgeRoundRectCallout">
            <a:avLst>
              <a:gd name="adj1" fmla="val 61684"/>
              <a:gd name="adj2" fmla="val -10274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find words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5616101" y="7291916"/>
            <a:ext cx="5864699" cy="2917819"/>
          </a:xfrm>
          <a:prstGeom prst="wedgeRoundRectCallout">
            <a:avLst>
              <a:gd name="adj1" fmla="val 24316"/>
              <a:gd name="adj2" fmla="val -9829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“word” to extract within each string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384BE0B-4541-4FF5-8CA7-DD65DB21E1A2}"/>
              </a:ext>
            </a:extLst>
          </p:cNvPr>
          <p:cNvSpPr/>
          <p:nvPr/>
        </p:nvSpPr>
        <p:spPr>
          <a:xfrm>
            <a:off x="11670306" y="7306733"/>
            <a:ext cx="5864699" cy="2917819"/>
          </a:xfrm>
          <a:prstGeom prst="wedgeRoundRectCallout">
            <a:avLst>
              <a:gd name="adj1" fmla="val -22660"/>
              <a:gd name="adj2" fmla="val -9775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“word” to extract within each string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0D76E30-C2A9-4F84-8BB1-C8922EDE1F8B}"/>
              </a:ext>
            </a:extLst>
          </p:cNvPr>
          <p:cNvSpPr/>
          <p:nvPr/>
        </p:nvSpPr>
        <p:spPr>
          <a:xfrm>
            <a:off x="17724510" y="7291915"/>
            <a:ext cx="5864699" cy="2917819"/>
          </a:xfrm>
          <a:prstGeom prst="wedgeRoundRectCallout">
            <a:avLst>
              <a:gd name="adj1" fmla="val -28145"/>
              <a:gd name="adj2" fmla="val -102977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Separating character between “words”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BC2A8-8261-4F99-8072-1B402736534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682250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0E9A0-DEEC-47A6-A9D9-3B572DE9076C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890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10mg/kg/day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675CB-1EC1-45B7-8A3C-EB967D3E4D62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9418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1424337441"/>
              </p:ext>
            </p:extLst>
          </p:nvPr>
        </p:nvGraphicFramePr>
        <p:xfrm>
          <a:off x="6162758" y="738669"/>
          <a:ext cx="12058483" cy="12238662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6143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
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(cleaning) data</a:t>
                      </a:r>
                      <a:endParaRPr sz="4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r>
                        <a:rPr lang="en-GB" sz="3600" b="0" baseline="3000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nd</a:t>
                      </a: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reshaping data</a:t>
                      </a:r>
                      <a:endParaRPr sz="4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</a:t>
                      </a:r>
                      <a:r>
                        <a:rPr lang="en-GB" sz="3600" b="0" baseline="3000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84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r>
                        <a:rPr lang="en-GB" sz="3600" b="1" baseline="30000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b="1" dirty="0">
                        <a:solidFill>
                          <a:srgbClr val="FF000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89078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Modelling</a:t>
                      </a: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B05F8B7-8994-48B4-81DD-5317E9F71866}"/>
              </a:ext>
            </a:extLst>
          </p:cNvPr>
          <p:cNvSpPr/>
          <p:nvPr/>
        </p:nvSpPr>
        <p:spPr>
          <a:xfrm>
            <a:off x="183971" y="13166724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F9D85-3A0C-4275-A601-EBBF9E0F3A91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3077659" y="3227445"/>
            <a:ext cx="182286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(BID)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136F4-F5BE-4009-B820-37CB9DC7BC05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9668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str_extract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part of strings that match the pattern</a:t>
            </a:r>
            <a:r>
              <a:rPr dirty="0"/>
              <a:t>. </a:t>
            </a:r>
          </a:p>
        </p:txBody>
      </p:sp>
      <p:sp>
        <p:nvSpPr>
          <p:cNvPr id="437" name="Rectangle"/>
          <p:cNvSpPr/>
          <p:nvPr/>
        </p:nvSpPr>
        <p:spPr>
          <a:xfrm>
            <a:off x="6406743" y="4672019"/>
            <a:ext cx="1052712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489740" y="4972019"/>
            <a:ext cx="1048340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489740" y="71264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127744" y="71264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CD433-C68E-480D-987D-E6CC3B5DA15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68471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812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10461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3091257" y="7454899"/>
            <a:ext cx="18236252" cy="491322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"150mg_bid"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str_extract_all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(string, "[: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:]+")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"150mg bid"</a:t>
            </a:r>
          </a:p>
        </p:txBody>
      </p:sp>
      <p:sp>
        <p:nvSpPr>
          <p:cNvPr id="485" name="writeLines(&quot;\w*[aeiouy]\b&quot;)…"/>
          <p:cNvSpPr txBox="1"/>
          <p:nvPr/>
        </p:nvSpPr>
        <p:spPr>
          <a:xfrm>
            <a:off x="3209867" y="7556499"/>
            <a:ext cx="18033796" cy="463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8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9" name="regex is a &quot;language&quot; for describing a pattern of characters, with patterns of characters, e.g.…"/>
          <p:cNvSpPr txBox="1"/>
          <p:nvPr/>
        </p:nvSpPr>
        <p:spPr>
          <a:xfrm>
            <a:off x="3072172" y="3191946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regex is a "language" for describing a pattern of characters, with patterns of characters, e.g.</a:t>
            </a:r>
            <a:r>
              <a:rPr lang="en-GB" dirty="0"/>
              <a:t> [:digit:]mg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Find out more at :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sz="6000" dirty="0">
                <a:sym typeface="Source Sans Pro Light"/>
                <a:hlinkClick r:id="rId4"/>
              </a:rPr>
              <a:t>https://stringr.tidyverse.org/articles/regular-expressions.html</a:t>
            </a:r>
            <a:endParaRPr dirty="0"/>
          </a:p>
        </p:txBody>
      </p:sp>
      <p:sp>
        <p:nvSpPr>
          <p:cNvPr id="490" name="regular expression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02AA1-D4E7-4573-9418-7A7D5FA0F6E3}"/>
              </a:ext>
            </a:extLst>
          </p:cNvPr>
          <p:cNvSpPr/>
          <p:nvPr/>
        </p:nvSpPr>
        <p:spPr>
          <a:xfrm>
            <a:off x="107771" y="13041442"/>
            <a:ext cx="2428558" cy="46209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2" uiExpand="1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(parts)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3416301" y="75709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9940044" y="75709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4233944" y="75599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33401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150mg_bid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1096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str_replace_all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762501" y="75328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1286244" y="75328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5580144" y="75218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716161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str_replace_all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 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4175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str_subset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6624228" y="4815859"/>
            <a:ext cx="1117030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959599" y="5003512"/>
            <a:ext cx="111239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624228" y="7055328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949137" y="7055328"/>
            <a:ext cx="3845399" cy="1998418"/>
          </a:xfrm>
          <a:prstGeom prst="wedgeRoundRectCallout">
            <a:avLst>
              <a:gd name="adj1" fmla="val -16170"/>
              <a:gd name="adj2" fmla="val -11128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170673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7244A-C0B2-4E9B-BF09-E7C9F8695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512887" y="3227445"/>
            <a:ext cx="21358225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str_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subset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Examplumab</a:t>
            </a:r>
            <a:r>
              <a:rPr lang="en-GB" dirty="0"/>
              <a:t>", "</a:t>
            </a:r>
            <a:r>
              <a:rPr lang="en-GB" dirty="0" err="1"/>
              <a:t>examplumab</a:t>
            </a:r>
            <a:r>
              <a:rPr lang="en-GB" dirty="0"/>
              <a:t>"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22266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Use the str_ functions to clean up the vector of treatment information.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Make the treatment names consistent i.e. all lower case, consistent drug names i.e. change “</a:t>
            </a:r>
            <a:r>
              <a:rPr lang="en-GB" dirty="0" err="1"/>
              <a:t>Egmb</a:t>
            </a:r>
            <a:r>
              <a:rPr lang="en-GB" dirty="0"/>
              <a:t>” to “</a:t>
            </a:r>
            <a:r>
              <a:rPr lang="en-GB" dirty="0" err="1"/>
              <a:t>examplumab</a:t>
            </a:r>
            <a:r>
              <a:rPr lang="en-GB" dirty="0"/>
              <a:t>”.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Extract the treatment names i.e. “placebo” and “</a:t>
            </a:r>
            <a:r>
              <a:rPr lang="en-GB" dirty="0" err="1"/>
              <a:t>examplumab</a:t>
            </a:r>
            <a:r>
              <a:rPr lang="en-GB" dirty="0"/>
              <a:t>”.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Try to extract dosing information e.g. 10mg/kg/day.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many distinct treatments </a:t>
            </a:r>
            <a:r>
              <a:rPr lang="en-GB"/>
              <a:t>are there?</a:t>
            </a:r>
            <a:endParaRPr lang="en-GB"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0A5DD-B9A1-4F2C-8FAE-F0DC64255F7B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5811072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1C803C-1014-48E3-9E62-C58AB6C5DA80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CDFB3-4DCE-4E98-935A-1E40CCEF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795337"/>
            <a:ext cx="15678150" cy="1212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29220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7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60" name="Error: '\D' is an unrecognized escape in character string starting &quot;&quot;AC\D&quot;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Error: '\D' is an unrecognized escape in character string starting ""AC\D"</a:t>
            </a:r>
          </a:p>
        </p:txBody>
      </p:sp>
      <p:sp>
        <p:nvSpPr>
          <p:cNvPr id="46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5" name="A backslash followed by one or more characters which stand for a special type of character.…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backslash followed by one or more characters which stand for a special type of character.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66" name="Rectangle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## Use an escape to include a special character…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468" name="special character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special characters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54D4077-F3AC-43EA-8CD4-D8ADCB509D45}"/>
              </a:ext>
            </a:extLst>
          </p:cNvPr>
          <p:cNvSpPr/>
          <p:nvPr/>
        </p:nvSpPr>
        <p:spPr>
          <a:xfrm>
            <a:off x="10351007" y="7338907"/>
            <a:ext cx="10408383" cy="3469459"/>
          </a:xfrm>
          <a:prstGeom prst="wedgeRoundRectCallout">
            <a:avLst>
              <a:gd name="adj1" fmla="val -60101"/>
              <a:gd name="adj2" fmla="val -331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A string is not a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sequence of characters itself, but a representation of a sequence of characters</a:t>
            </a:r>
            <a:endParaRPr lang="en-GB" sz="5400"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3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writeLines(&quot;AC\\DC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"AC\\DC"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AC\DC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  <p:sp>
        <p:nvSpPr>
          <p:cNvPr id="48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81" name="Error in stri_detect_regex(string, pattern, opts_regex = opts(pattern)) :…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 in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stri_detect_regex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 pattern,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opts_regex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Unrecognized backslash escape sequence in pattern. (U_REGEX_BAD_ESCAPE_SEQUENCE)</a:t>
            </a:r>
          </a:p>
        </p:txBody>
      </p:sp>
      <p:sp>
        <p:nvSpPr>
          <p:cNvPr id="482" name="Circle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  <p:bldP spid="482" grpId="1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4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writeLines(&quot;\\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1297AE5-38A1-4569-92C3-2882BA18DA7C}"/>
              </a:ext>
            </a:extLst>
          </p:cNvPr>
          <p:cNvSpPr/>
          <p:nvPr/>
        </p:nvSpPr>
        <p:spPr>
          <a:xfrm>
            <a:off x="3073874" y="5625190"/>
            <a:ext cx="10111774" cy="3837220"/>
          </a:xfrm>
          <a:prstGeom prst="wedgeRoundRectCallout">
            <a:avLst>
              <a:gd name="adj1" fmla="val -33202"/>
              <a:gd name="adj2" fmla="val -9469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(looks like an incomplete special character)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0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\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02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503" name="Rectangle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\\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505" name="…which is represented by this regex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regex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002501" y="8122591"/>
            <a:ext cx="17865132" cy="2372123"/>
            <a:chOff x="0" y="0"/>
            <a:chExt cx="17865130" cy="2372121"/>
          </a:xfrm>
        </p:grpSpPr>
        <p:sp>
          <p:nvSpPr>
            <p:cNvPr id="507" name="Rectangle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&quot;\\\\&quot;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509" name="…which is represented by this string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string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3CD14D7-7960-4C38-9A90-1B700774468D}"/>
              </a:ext>
            </a:extLst>
          </p:cNvPr>
          <p:cNvSpPr/>
          <p:nvPr/>
        </p:nvSpPr>
        <p:spPr>
          <a:xfrm>
            <a:off x="16307777" y="8496297"/>
            <a:ext cx="6912864" cy="1998418"/>
          </a:xfrm>
          <a:prstGeom prst="wedgeRoundRectCallout">
            <a:avLst>
              <a:gd name="adj1" fmla="val -81415"/>
              <a:gd name="adj2" fmla="val 3230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Write your patterns at this level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10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01-10 at 9.00.12 PM.png" descr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97" name="What types of data are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types of data are in this data set?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5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6" name="?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17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8" name="\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9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0" name="&quot;\\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"\\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r>
              <a:rPr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521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22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23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7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abc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abc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1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&quot;abc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533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34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35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 (and a bit)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Subset out the treatment labels have decimal dose values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(HINTS: regex pattern </a:t>
            </a:r>
            <a:r>
              <a:rPr lang="en-GB" dirty="0">
                <a:hlinkClick r:id="rId4" action="ppaction://hlinkfile"/>
              </a:rPr>
              <a:t>\\d</a:t>
            </a:r>
            <a:r>
              <a:rPr lang="en-GB" dirty="0"/>
              <a:t> finds numeric values; `+` finds 1 or more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instances of some pattern)</a:t>
            </a:r>
            <a:endParaRPr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babynames %&gt;%…"/>
          <p:cNvSpPr txBox="1"/>
          <p:nvPr/>
        </p:nvSpPr>
        <p:spPr>
          <a:xfrm>
            <a:off x="933550" y="979052"/>
            <a:ext cx="22939182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myTrts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(pattern = "\\d+\\.+\\d+")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"examplumab_2.5mg/kg/day"                             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[2] "examplumab_Level_1_2.5_mg/kg/day_[max_150_mg/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4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48" name="str_view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str_view()</a:t>
            </a:r>
          </a:p>
        </p:txBody>
      </p:sp>
      <p:sp>
        <p:nvSpPr>
          <p:cNvPr id="549" name="Displays the matches of a regular expression in the Viewer pane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72516">
              <a:defRPr sz="58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Displays the matches of a regular expression in the Viewer pane</a:t>
            </a:r>
          </a:p>
        </p:txBody>
      </p:sp>
      <p:sp>
        <p:nvSpPr>
          <p:cNvPr id="550" name="Rectangle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tr_view(c(&quot;who&quot;, &quot;what&quot;, &quot;why&quot;), &quot;\\w*[aeiouy]\\b&quot;)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str_view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c("who", "what", "why"), "\\w*[aeiouy]\\b"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52" name="Screen Shot 2017-01-04 at 11.43.14 AM.png" descr="Screen Shot 2017-01-04 at 11.43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Factor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Factors</a:t>
            </a:r>
          </a:p>
        </p:txBody>
      </p:sp>
      <p:pic>
        <p:nvPicPr>
          <p:cNvPr id="57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set of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</a:t>
            </a:r>
            <a:r>
              <a:rPr b="1" i="1" dirty="0"/>
              <a:t>ordered</a:t>
            </a:r>
            <a:r>
              <a:rPr dirty="0"/>
              <a:t> set of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</a:t>
            </a:r>
            <a:r>
              <a:rPr dirty="0">
                <a:solidFill>
                  <a:srgbClr val="90B371"/>
                </a:solidFill>
              </a:rPr>
              <a:t>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</a:t>
            </a:r>
          </a:p>
        </p:txBody>
      </p:sp>
      <p:sp>
        <p:nvSpPr>
          <p:cNvPr id="585" name="Rectangle"/>
          <p:cNvSpPr/>
          <p:nvPr/>
        </p:nvSpPr>
        <p:spPr>
          <a:xfrm>
            <a:off x="2598934" y="7480789"/>
            <a:ext cx="19220896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7850767"/>
            <a:ext cx="18813383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 &lt;- factor(x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c("blue", "green",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levels =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c("blue", "brown",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blue  green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Levels: blue brown green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an integer vector with a levels attribute</a:t>
            </a:r>
          </a:p>
        </p:txBody>
      </p:sp>
      <p:sp>
        <p:nvSpPr>
          <p:cNvPr id="592" name="Rectangle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unclass(eyes)…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(eyes)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3 3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"blue"  "brown" "green"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396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b="1" dirty="0"/>
              <a:t>WHY?  </a:t>
            </a:r>
            <a:r>
              <a:rPr lang="en-GB" dirty="0"/>
              <a:t>Statistical models. </a:t>
            </a:r>
          </a:p>
          <a:p>
            <a:r>
              <a:rPr lang="en-GB" dirty="0"/>
              <a:t>If you include a categorical covariate with 2 or more levels then you need to tell the model which level is the reference level.</a:t>
            </a:r>
          </a:p>
          <a:p>
            <a:endParaRPr lang="en-GB" dirty="0"/>
          </a:p>
          <a:p>
            <a:r>
              <a:rPr lang="en-GB" b="1" dirty="0"/>
              <a:t>QUESTION</a:t>
            </a:r>
            <a:r>
              <a:rPr lang="en-GB" dirty="0"/>
              <a:t>: Which vehicle class is the reference in the model below? Is it a good reference category?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FFA6A-4878-4974-8A49-0AF554550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94" y="7499090"/>
            <a:ext cx="18198776" cy="4909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32434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Quick change to factor: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(&lt;variable&gt;)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FD43C-F13D-49E4-AA7B-81DDFD5AD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26" y="5025005"/>
            <a:ext cx="19775447" cy="707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6436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20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21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23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24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25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8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Program</a:t>
            </a:r>
          </a:p>
        </p:txBody>
      </p:sp>
      <p:sp>
        <p:nvSpPr>
          <p:cNvPr id="233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id="{C245EEAD-AC4B-46C8-B5DA-6C0F9AC2B0C7}"/>
              </a:ext>
            </a:extLst>
          </p:cNvPr>
          <p:cNvSpPr txBox="1"/>
          <p:nvPr/>
        </p:nvSpPr>
        <p:spPr>
          <a:xfrm>
            <a:off x="8563680" y="7716815"/>
            <a:ext cx="4027305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b="1" dirty="0">
                <a:solidFill>
                  <a:srgbClr val="93B674"/>
                </a:solidFill>
              </a:rPr>
              <a:t>Transform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9244628" cy="16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Factor ordering can help organise data for tables and figures:</a:t>
            </a:r>
            <a:endParaRPr b="1" dirty="0">
              <a:solidFill>
                <a:srgbClr val="90B37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Rectangle"/>
          <p:cNvSpPr/>
          <p:nvPr/>
        </p:nvSpPr>
        <p:spPr>
          <a:xfrm>
            <a:off x="2598934" y="4906540"/>
            <a:ext cx="19220896" cy="81349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5100415"/>
            <a:ext cx="18813383" cy="7690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 &lt;- 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10mg","Egmb 5mg",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sort(Tx)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 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TxFac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factor(Tx,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levels=c("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5mg","Egmb 10mg"),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 labels = c("Placebo",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"Examplumab 10mg")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 Placebo       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Levels: Placebo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A66E4-B608-4F0B-A3A6-DF4296D5E9F6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442739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8" name="forca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forcats</a:t>
            </a:r>
          </a:p>
        </p:txBody>
      </p:sp>
      <p:sp>
        <p:nvSpPr>
          <p:cNvPr id="599" name="Simple functions for working with factors.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 functions for working with factors.</a:t>
            </a:r>
          </a:p>
        </p:txBody>
      </p:sp>
      <p:sp>
        <p:nvSpPr>
          <p:cNvPr id="600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2F5AD-C974-46C8-9D0D-8EA8AEE981B1}"/>
              </a:ext>
            </a:extLst>
          </p:cNvPr>
          <p:cNvSpPr txBox="1"/>
          <p:nvPr/>
        </p:nvSpPr>
        <p:spPr>
          <a:xfrm>
            <a:off x="19675173" y="1686907"/>
            <a:ext cx="3122649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Anagram!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4BB67B-B7D8-4451-AF4C-E6FD367CFB02}"/>
              </a:ext>
            </a:extLst>
          </p:cNvPr>
          <p:cNvCxnSpPr/>
          <p:nvPr/>
        </p:nvCxnSpPr>
        <p:spPr>
          <a:xfrm flipH="1">
            <a:off x="14469192" y="2205318"/>
            <a:ext cx="506911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05" name="Screen Shot 2017-07-20 at 4.25.34 PM.png" descr="Screen Shot 2017-07-20 at 4.25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11" y="6705500"/>
            <a:ext cx="20844578" cy="895820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ss_cat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gss_cat</a:t>
            </a:r>
          </a:p>
        </p:txBody>
      </p:sp>
      <p:sp>
        <p:nvSpPr>
          <p:cNvPr id="607" name="A sample of data from the General Social Survey, a long-running US survey conducted by NORC at the University of Chicago."/>
          <p:cNvSpPr txBox="1"/>
          <p:nvPr/>
        </p:nvSpPr>
        <p:spPr>
          <a:xfrm>
            <a:off x="2310350" y="4173099"/>
            <a:ext cx="19814638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08" name="Rectangle"/>
          <p:cNvSpPr/>
          <p:nvPr/>
        </p:nvSpPr>
        <p:spPr>
          <a:xfrm>
            <a:off x="2303336" y="2362348"/>
            <a:ext cx="6252593" cy="2164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library(forcats)…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612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106371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Do married people watch more or less TV than single people?</a:t>
            </a:r>
          </a:p>
        </p:txBody>
      </p:sp>
      <p:pic>
        <p:nvPicPr>
          <p:cNvPr id="61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Which religions watch the least TV?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religions watch the least TV?</a:t>
            </a:r>
          </a:p>
        </p:txBody>
      </p:sp>
      <p:sp>
        <p:nvSpPr>
          <p:cNvPr id="618" name="Rectangle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9" name="gss_cat %&gt;%…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2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31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Why is the Y axis in this order?"/>
          <p:cNvSpPr/>
          <p:nvPr/>
        </p:nvSpPr>
        <p:spPr>
          <a:xfrm>
            <a:off x="416071" y="436451"/>
            <a:ext cx="4446589" cy="3572273"/>
          </a:xfrm>
          <a:prstGeom prst="wedgeRoundRectCallout">
            <a:avLst>
              <a:gd name="adj1" fmla="val 60214"/>
              <a:gd name="adj2" fmla="val -33364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Why is the Y axis in this order?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6" name="level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levels()</a:t>
            </a:r>
          </a:p>
        </p:txBody>
      </p:sp>
      <p:sp>
        <p:nvSpPr>
          <p:cNvPr id="637" name="Use levels() to access a factor’s levels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levels() </a:t>
            </a:r>
            <a:r>
              <a:t>to access a factor’s levels</a:t>
            </a:r>
          </a:p>
        </p:txBody>
      </p:sp>
      <p:sp>
        <p:nvSpPr>
          <p:cNvPr id="638" name="Rectangle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levels(gss_cat$relig)…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gss_cat$relig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[3] "Inter-nondenominational" "Native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[5] "Christian"               "Orthodox-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christian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[7] "Moslem/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islam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[15] "Protestant"              "Not applicable" 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4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B164C87-5A5B-4D52-A687-3C4ED04CE2DB}"/>
              </a:ext>
            </a:extLst>
          </p:cNvPr>
          <p:cNvSpPr/>
          <p:nvPr/>
        </p:nvSpPr>
        <p:spPr>
          <a:xfrm>
            <a:off x="416071" y="756964"/>
            <a:ext cx="4042488" cy="2917819"/>
          </a:xfrm>
          <a:prstGeom prst="wedgeRoundRectCallout">
            <a:avLst>
              <a:gd name="adj1" fmla="val 68289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Why is the Y axis in this order?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109766C-30AC-4B28-A82F-652FF01E9C4B}"/>
              </a:ext>
            </a:extLst>
          </p:cNvPr>
          <p:cNvSpPr/>
          <p:nvPr/>
        </p:nvSpPr>
        <p:spPr>
          <a:xfrm>
            <a:off x="416072" y="3727618"/>
            <a:ext cx="4042488" cy="4673462"/>
          </a:xfrm>
          <a:prstGeom prst="wedgeRoundRectCallout">
            <a:avLst>
              <a:gd name="adj1" fmla="val 65712"/>
              <a:gd name="adj2" fmla="val -3376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Because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levels of relig have this order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9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650" name="Reorder the levels…"/>
          <p:cNvSpPr txBox="1"/>
          <p:nvPr/>
        </p:nvSpPr>
        <p:spPr>
          <a:xfrm>
            <a:off x="8804664" y="4721442"/>
            <a:ext cx="6774671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Reorder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Recode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Collapse levels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ical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order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6" name="fct_reord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fct_reorder()</a:t>
            </a:r>
          </a:p>
        </p:txBody>
      </p:sp>
      <p:sp>
        <p:nvSpPr>
          <p:cNvPr id="657" name="Reorders the levels of a factor based on the result of fun(x) applied to each group of cases (grouped by level)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658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fct_reorder(f, x, fun = median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fun = median,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A4B5EFC-23F0-4009-BE1C-AA4FCFBA2474}"/>
              </a:ext>
            </a:extLst>
          </p:cNvPr>
          <p:cNvSpPr/>
          <p:nvPr/>
        </p:nvSpPr>
        <p:spPr>
          <a:xfrm>
            <a:off x="2834640" y="7755354"/>
            <a:ext cx="3521178" cy="1998418"/>
          </a:xfrm>
          <a:prstGeom prst="wedgeRoundRectCallout">
            <a:avLst>
              <a:gd name="adj1" fmla="val 84599"/>
              <a:gd name="adj2" fmla="val -1067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to reorder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1B0B74-4698-4732-AC80-1581E328B6BE}"/>
              </a:ext>
            </a:extLst>
          </p:cNvPr>
          <p:cNvSpPr/>
          <p:nvPr/>
        </p:nvSpPr>
        <p:spPr>
          <a:xfrm>
            <a:off x="6664485" y="7755354"/>
            <a:ext cx="4512204" cy="4715041"/>
          </a:xfrm>
          <a:prstGeom prst="wedgeRoundRectCallout">
            <a:avLst>
              <a:gd name="adj1" fmla="val 118"/>
              <a:gd name="adj2" fmla="val -7525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fun)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CCECB3A-EA98-4A37-A2EF-C72519172C53}"/>
              </a:ext>
            </a:extLst>
          </p:cNvPr>
          <p:cNvSpPr/>
          <p:nvPr/>
        </p:nvSpPr>
        <p:spPr>
          <a:xfrm>
            <a:off x="11485356" y="7755354"/>
            <a:ext cx="5995916" cy="3837220"/>
          </a:xfrm>
          <a:prstGeom prst="wedgeRoundRectCallout">
            <a:avLst>
              <a:gd name="adj1" fmla="val -25408"/>
              <a:gd name="adj2" fmla="val -78572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function to reorder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x)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808D025-E05A-4AF7-A403-50777041BA2C}"/>
              </a:ext>
            </a:extLst>
          </p:cNvPr>
          <p:cNvSpPr/>
          <p:nvPr/>
        </p:nvSpPr>
        <p:spPr>
          <a:xfrm>
            <a:off x="17789939" y="7755354"/>
            <a:ext cx="3645408" cy="2917819"/>
          </a:xfrm>
          <a:prstGeom prst="wedgeRoundRectCallout">
            <a:avLst>
              <a:gd name="adj1" fmla="val -8793"/>
              <a:gd name="adj2" fmla="val -86671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put in descending order?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7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8" name="gss_cat %&gt;%…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5" name="Repeat the previous exercise, some of whose code is in your notebook, to make a sensible graph of average TV consumption by marital statu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37463">
              <a:spcBef>
                <a:spcPts val="2200"/>
              </a:spcBef>
              <a:buSzTx/>
              <a:buNone/>
              <a:defRPr sz="552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Repeat the previous exercise, some of whose code is in your notebook, to make a sensible graph of average TV consumption by marital status.</a:t>
            </a:r>
          </a:p>
        </p:txBody>
      </p:sp>
      <p:pic>
        <p:nvPicPr>
          <p:cNvPr id="6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gss_cat %&gt;%…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v-married.pdf" descr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9" name="fct_reorder2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fct_reorder2()</a:t>
            </a:r>
          </a:p>
        </p:txBody>
      </p:sp>
      <p:sp>
        <p:nvSpPr>
          <p:cNvPr id="690" name="Reorders the levels of a factor by the Y values associated with the largest X values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691" name="Rectangle"/>
          <p:cNvSpPr/>
          <p:nvPr/>
        </p:nvSpPr>
        <p:spPr>
          <a:xfrm>
            <a:off x="3121677" y="5508999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fct_reorder2(f, x, y, fun = last2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y, fun = last2,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BEA77E9-18F1-4936-835B-353E60CC94DB}"/>
              </a:ext>
            </a:extLst>
          </p:cNvPr>
          <p:cNvSpPr/>
          <p:nvPr/>
        </p:nvSpPr>
        <p:spPr>
          <a:xfrm>
            <a:off x="5088684" y="8266162"/>
            <a:ext cx="4457652" cy="1079018"/>
          </a:xfrm>
          <a:prstGeom prst="wedgeRoundRectCallout">
            <a:avLst>
              <a:gd name="adj1" fmla="val 37834"/>
              <a:gd name="adj2" fmla="val -21037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X variable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D3E1B49-FE1F-42F4-8B9A-33F89EEE33D0}"/>
              </a:ext>
            </a:extLst>
          </p:cNvPr>
          <p:cNvSpPr/>
          <p:nvPr/>
        </p:nvSpPr>
        <p:spPr>
          <a:xfrm>
            <a:off x="9820656" y="8266162"/>
            <a:ext cx="4457652" cy="1079018"/>
          </a:xfrm>
          <a:prstGeom prst="wedgeRoundRectCallout">
            <a:avLst>
              <a:gd name="adj1" fmla="val -44218"/>
              <a:gd name="adj2" fmla="val -20868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3" name="Rectangle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gss_cat %&gt;%…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df-prop-1.pdf" descr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99" name="Proportion who report each marital status by age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who report each marital status by 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9" name="Logicals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  <p:sp>
        <p:nvSpPr>
          <p:cNvPr id="240" name="R's data type for boolean values (i.e. TRUE and FALSE)."/>
          <p:cNvSpPr txBox="1"/>
          <p:nvPr/>
        </p:nvSpPr>
        <p:spPr>
          <a:xfrm>
            <a:off x="3535790" y="2840723"/>
            <a:ext cx="17312420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R's data type for boolean values (i.e. TRUE and FALSE).</a:t>
            </a:r>
          </a:p>
        </p:txBody>
      </p:sp>
      <p:sp>
        <p:nvSpPr>
          <p:cNvPr id="241" name="Rectangle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typeof(TRUE)…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c(TRUE, TRUE, FALSE)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8" name="Rectangle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9" name="gss_cat %&gt;%…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age, prop)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df-prop-2.pdf" descr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imilar reordering functions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Similar reordering functions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19" name="Rectangle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gss_cat %&gt;%…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1" name="pdf-bar-1.pdf" descr="pdf-bar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5" name="Rectangle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gss_cat %&gt;%…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7" name="pdf-bar-2.pdf" descr="pdf-bar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fct_infreq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fct_infreq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pic>
        <p:nvPicPr>
          <p:cNvPr id="731" name="pdf-bar-3.pdf" descr="pdf-bar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ct_rev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fct_rev</a:t>
            </a:r>
          </a:p>
        </p:txBody>
      </p:sp>
      <p:sp>
        <p:nvSpPr>
          <p:cNvPr id="733" name="Rectangle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4" name="gss_cat %&gt;%…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fct_rev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hang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39" name="Do you think liberals or conservatives watch more TV?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average tv hours by party ID an then plot the results.</a:t>
            </a:r>
          </a:p>
        </p:txBody>
      </p:sp>
      <p:pic>
        <p:nvPicPr>
          <p:cNvPr id="74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0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4" name="Rectangle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gss_cat %&gt;%…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50" name="1. How can we improve these labels?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1. How can we improve these labels?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7641</Words>
  <Application>Microsoft Office PowerPoint</Application>
  <PresentationFormat>Custom</PresentationFormat>
  <Paragraphs>1239</Paragraphs>
  <Slides>191</Slides>
  <Notes>1</Notes>
  <HiddenSlides>28</HiddenSlides>
  <MMClips>12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205" baseType="lpstr">
      <vt:lpstr>Arial</vt:lpstr>
      <vt:lpstr>Courier New</vt:lpstr>
      <vt:lpstr>FontAwesome</vt:lpstr>
      <vt:lpstr>Gill Sans</vt:lpstr>
      <vt:lpstr>Gill Sans Light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data</vt:lpstr>
      <vt:lpstr>PowerPoint Presentation</vt:lpstr>
      <vt:lpstr>Quiz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Quiz</vt:lpstr>
      <vt:lpstr>Your Turn 2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 2 (and a bit)</vt:lpstr>
      <vt:lpstr>PowerPoint Presentation</vt:lpstr>
      <vt:lpstr>PowerPoint Presentation</vt:lpstr>
      <vt:lpstr>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times</vt:lpstr>
      <vt:lpstr>Quiz</vt:lpstr>
      <vt:lpstr>Quiz</vt:lpstr>
      <vt:lpstr>Quiz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Quiz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75</cp:revision>
  <dcterms:modified xsi:type="dcterms:W3CDTF">2019-12-05T14:13:57Z</dcterms:modified>
</cp:coreProperties>
</file>